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Bricolage Grotesque Semi-Bold" charset="1" panose="020B0605040402000204"/>
      <p:regular r:id="rId16"/>
    </p:embeddedFont>
    <p:embeddedFont>
      <p:font typeface="HK Grotesk" charset="1" panose="00000500000000000000"/>
      <p:regular r:id="rId17"/>
    </p:embeddedFont>
    <p:embeddedFont>
      <p:font typeface="Bricolage Grotesque Bold" charset="1" panose="020B0605040402000204"/>
      <p:regular r:id="rId18"/>
    </p:embeddedFont>
    <p:embeddedFont>
      <p:font typeface="HK Grotesk Bold" charset="1" panose="000008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jpeg" Type="http://schemas.openxmlformats.org/officeDocument/2006/relationships/image"/><Relationship Id="rId4" Target="../media/image10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jpeg" Type="http://schemas.openxmlformats.org/officeDocument/2006/relationships/image"/><Relationship Id="rId4" Target="../media/image13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jpeg" Type="http://schemas.openxmlformats.org/officeDocument/2006/relationships/image"/><Relationship Id="rId4" Target="../media/image1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jpeg" Type="http://schemas.openxmlformats.org/officeDocument/2006/relationships/image"/><Relationship Id="rId4" Target="../media/image19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jpeg" Type="http://schemas.openxmlformats.org/officeDocument/2006/relationships/image"/><Relationship Id="rId4" Target="../media/image22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jpeg" Type="http://schemas.openxmlformats.org/officeDocument/2006/relationships/image"/><Relationship Id="rId4" Target="../media/image2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666750"/>
            <a:ext cx="7759788" cy="8953500"/>
            <a:chOff x="0" y="0"/>
            <a:chExt cx="1202194" cy="13871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02194" cy="1387131"/>
            </a:xfrm>
            <a:custGeom>
              <a:avLst/>
              <a:gdLst/>
              <a:ahLst/>
              <a:cxnLst/>
              <a:rect r="r" b="b" t="t" l="l"/>
              <a:pathLst>
                <a:path h="1387131" w="1202194">
                  <a:moveTo>
                    <a:pt x="19954" y="0"/>
                  </a:moveTo>
                  <a:lnTo>
                    <a:pt x="1182240" y="0"/>
                  </a:lnTo>
                  <a:cubicBezTo>
                    <a:pt x="1187532" y="0"/>
                    <a:pt x="1192608" y="2102"/>
                    <a:pt x="1196350" y="5844"/>
                  </a:cubicBezTo>
                  <a:cubicBezTo>
                    <a:pt x="1200092" y="9586"/>
                    <a:pt x="1202194" y="14662"/>
                    <a:pt x="1202194" y="19954"/>
                  </a:cubicBezTo>
                  <a:lnTo>
                    <a:pt x="1202194" y="1367177"/>
                  </a:lnTo>
                  <a:cubicBezTo>
                    <a:pt x="1202194" y="1378198"/>
                    <a:pt x="1193261" y="1387131"/>
                    <a:pt x="1182240" y="1387131"/>
                  </a:cubicBezTo>
                  <a:lnTo>
                    <a:pt x="19954" y="1387131"/>
                  </a:lnTo>
                  <a:cubicBezTo>
                    <a:pt x="8934" y="1387131"/>
                    <a:pt x="0" y="1378198"/>
                    <a:pt x="0" y="1367177"/>
                  </a:cubicBezTo>
                  <a:lnTo>
                    <a:pt x="0" y="19954"/>
                  </a:lnTo>
                  <a:cubicBezTo>
                    <a:pt x="0" y="8934"/>
                    <a:pt x="8934" y="0"/>
                    <a:pt x="19954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42" r="0" b="-242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5677043" y="6462606"/>
            <a:ext cx="3467057" cy="4305236"/>
            <a:chOff x="0" y="0"/>
            <a:chExt cx="4622743" cy="5740315"/>
          </a:xfrm>
        </p:grpSpPr>
        <p:sp>
          <p:nvSpPr>
            <p:cNvPr name="Freeform 5" id="5"/>
            <p:cNvSpPr/>
            <p:nvPr/>
          </p:nvSpPr>
          <p:spPr>
            <a:xfrm flipH="false" flipV="false" rot="-2700000">
              <a:off x="-124706" y="1478676"/>
              <a:ext cx="4872155" cy="1665391"/>
            </a:xfrm>
            <a:custGeom>
              <a:avLst/>
              <a:gdLst/>
              <a:ahLst/>
              <a:cxnLst/>
              <a:rect r="r" b="b" t="t" l="l"/>
              <a:pathLst>
                <a:path h="1665391" w="4872155">
                  <a:moveTo>
                    <a:pt x="0" y="0"/>
                  </a:moveTo>
                  <a:lnTo>
                    <a:pt x="4872155" y="0"/>
                  </a:lnTo>
                  <a:lnTo>
                    <a:pt x="4872155" y="1665391"/>
                  </a:lnTo>
                  <a:lnTo>
                    <a:pt x="0" y="1665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6" id="6"/>
            <p:cNvGrpSpPr/>
            <p:nvPr/>
          </p:nvGrpSpPr>
          <p:grpSpPr>
            <a:xfrm rot="8100000">
              <a:off x="-106337" y="2577879"/>
              <a:ext cx="4835418" cy="1702128"/>
              <a:chOff x="0" y="0"/>
              <a:chExt cx="954623" cy="33603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954623" cy="336039"/>
              </a:xfrm>
              <a:custGeom>
                <a:avLst/>
                <a:gdLst/>
                <a:ahLst/>
                <a:cxnLst/>
                <a:rect r="r" b="b" t="t" l="l"/>
                <a:pathLst>
                  <a:path h="336039" w="954623">
                    <a:moveTo>
                      <a:pt x="751423" y="0"/>
                    </a:moveTo>
                    <a:cubicBezTo>
                      <a:pt x="863647" y="0"/>
                      <a:pt x="954623" y="75225"/>
                      <a:pt x="954623" y="168020"/>
                    </a:cubicBezTo>
                    <a:cubicBezTo>
                      <a:pt x="954623" y="260814"/>
                      <a:pt x="863647" y="336039"/>
                      <a:pt x="75142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3A7BD5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9050"/>
                <a:ext cx="954623" cy="355089"/>
              </a:xfrm>
              <a:prstGeom prst="rect">
                <a:avLst/>
              </a:prstGeom>
            </p:spPr>
            <p:txBody>
              <a:bodyPr anchor="ctr" rtlCol="false" tIns="18752" lIns="18752" bIns="18752" rIns="18752"/>
              <a:lstStyle/>
              <a:p>
                <a:pPr algn="ctr" marL="0" indent="0" lvl="0">
                  <a:lnSpc>
                    <a:spcPts val="755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666750" y="1742967"/>
            <a:ext cx="9763125" cy="7877283"/>
            <a:chOff x="0" y="0"/>
            <a:chExt cx="13017500" cy="1050304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247650"/>
              <a:ext cx="13017500" cy="9086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3125"/>
                </a:lnSpc>
                <a:spcBef>
                  <a:spcPct val="0"/>
                </a:spcBef>
              </a:pPr>
              <a:r>
                <a:rPr lang="en-US" b="true" sz="13125" spc="-787" strike="noStrike" u="none">
                  <a:solidFill>
                    <a:srgbClr val="1A1A1A"/>
                  </a:solidFill>
                  <a:latin typeface="Bricolage Grotesque Semi-Bold"/>
                  <a:ea typeface="Bricolage Grotesque Semi-Bold"/>
                  <a:cs typeface="Bricolage Grotesque Semi-Bold"/>
                  <a:sym typeface="Bricolage Grotesque Semi-Bold"/>
                </a:rPr>
                <a:t>Internet Basics: Computer Care &amp; Safety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00104" y="9612226"/>
              <a:ext cx="12742965" cy="890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466"/>
                </a:lnSpc>
              </a:pPr>
              <a:r>
                <a:rPr lang="en-US" sz="4205">
                  <a:solidFill>
                    <a:srgbClr val="1A1A1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Hana Aden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296400" y="800100"/>
            <a:ext cx="6866887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99"/>
              </a:lnSpc>
              <a:spcBef>
                <a:spcPct val="0"/>
              </a:spcBef>
            </a:pPr>
            <a:r>
              <a:rPr lang="en-US" b="true" sz="6999" strike="noStrike" u="none">
                <a:solidFill>
                  <a:srgbClr val="1A1A1A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Summary and Next Steps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296400" y="4248150"/>
            <a:ext cx="5448300" cy="911024"/>
            <a:chOff x="0" y="0"/>
            <a:chExt cx="7264400" cy="121469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72644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trike="noStrike" u="none">
                  <a:solidFill>
                    <a:srgbClr val="3A7BD5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Internet Tools and Safety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732099"/>
              <a:ext cx="7264400" cy="48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 strike="noStrike" u="none">
                  <a:solidFill>
                    <a:srgbClr val="1A1A1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Understanding their importance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296400" y="6038850"/>
            <a:ext cx="5448300" cy="911024"/>
            <a:chOff x="0" y="0"/>
            <a:chExt cx="7264400" cy="121469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72644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trike="noStrike" u="none">
                  <a:solidFill>
                    <a:srgbClr val="3A7BD5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Practical Computer Care Tips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732099"/>
              <a:ext cx="7264400" cy="48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 strike="noStrike" u="none">
                  <a:solidFill>
                    <a:srgbClr val="1A1A1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Maintaining your hardware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296400" y="7829550"/>
            <a:ext cx="5448300" cy="911024"/>
            <a:chOff x="0" y="0"/>
            <a:chExt cx="7264400" cy="121469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72644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trike="noStrike" u="none">
                  <a:solidFill>
                    <a:srgbClr val="3A7BD5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Troubleshooting Techniques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732099"/>
              <a:ext cx="7264400" cy="48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 strike="noStrike" u="none">
                  <a:solidFill>
                    <a:srgbClr val="1A1A1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Solving common issues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282408" y="-295776"/>
            <a:ext cx="8140533" cy="10878553"/>
            <a:chOff x="0" y="0"/>
            <a:chExt cx="1261182" cy="168537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61182" cy="1685373"/>
            </a:xfrm>
            <a:custGeom>
              <a:avLst/>
              <a:gdLst/>
              <a:ahLst/>
              <a:cxnLst/>
              <a:rect r="r" b="b" t="t" l="l"/>
              <a:pathLst>
                <a:path h="1685373" w="1261182">
                  <a:moveTo>
                    <a:pt x="19021" y="0"/>
                  </a:moveTo>
                  <a:lnTo>
                    <a:pt x="1242161" y="0"/>
                  </a:lnTo>
                  <a:cubicBezTo>
                    <a:pt x="1252666" y="0"/>
                    <a:pt x="1261182" y="8516"/>
                    <a:pt x="1261182" y="19021"/>
                  </a:cubicBezTo>
                  <a:lnTo>
                    <a:pt x="1261182" y="1666352"/>
                  </a:lnTo>
                  <a:cubicBezTo>
                    <a:pt x="1261182" y="1676857"/>
                    <a:pt x="1252666" y="1685373"/>
                    <a:pt x="1242161" y="1685373"/>
                  </a:cubicBezTo>
                  <a:lnTo>
                    <a:pt x="19021" y="1685373"/>
                  </a:lnTo>
                  <a:cubicBezTo>
                    <a:pt x="13976" y="1685373"/>
                    <a:pt x="9138" y="1683369"/>
                    <a:pt x="5571" y="1679802"/>
                  </a:cubicBezTo>
                  <a:cubicBezTo>
                    <a:pt x="2004" y="1676235"/>
                    <a:pt x="0" y="1671396"/>
                    <a:pt x="0" y="1666352"/>
                  </a:cubicBezTo>
                  <a:lnTo>
                    <a:pt x="0" y="19021"/>
                  </a:lnTo>
                  <a:cubicBezTo>
                    <a:pt x="0" y="8516"/>
                    <a:pt x="8516" y="0"/>
                    <a:pt x="19021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391" r="0" b="-391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15493924" y="6934200"/>
            <a:ext cx="3467057" cy="4305236"/>
            <a:chOff x="0" y="0"/>
            <a:chExt cx="4622743" cy="5740315"/>
          </a:xfrm>
        </p:grpSpPr>
        <p:sp>
          <p:nvSpPr>
            <p:cNvPr name="Freeform 15" id="15"/>
            <p:cNvSpPr/>
            <p:nvPr/>
          </p:nvSpPr>
          <p:spPr>
            <a:xfrm flipH="false" flipV="false" rot="-2700000">
              <a:off x="-124706" y="1478676"/>
              <a:ext cx="4872155" cy="1665391"/>
            </a:xfrm>
            <a:custGeom>
              <a:avLst/>
              <a:gdLst/>
              <a:ahLst/>
              <a:cxnLst/>
              <a:rect r="r" b="b" t="t" l="l"/>
              <a:pathLst>
                <a:path h="1665391" w="4872155">
                  <a:moveTo>
                    <a:pt x="0" y="0"/>
                  </a:moveTo>
                  <a:lnTo>
                    <a:pt x="4872155" y="0"/>
                  </a:lnTo>
                  <a:lnTo>
                    <a:pt x="4872155" y="1665391"/>
                  </a:lnTo>
                  <a:lnTo>
                    <a:pt x="0" y="1665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8100000">
              <a:off x="-106337" y="2577879"/>
              <a:ext cx="4835418" cy="1702128"/>
              <a:chOff x="0" y="0"/>
              <a:chExt cx="954623" cy="336039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954623" cy="336039"/>
              </a:xfrm>
              <a:custGeom>
                <a:avLst/>
                <a:gdLst/>
                <a:ahLst/>
                <a:cxnLst/>
                <a:rect r="r" b="b" t="t" l="l"/>
                <a:pathLst>
                  <a:path h="336039" w="954623">
                    <a:moveTo>
                      <a:pt x="751423" y="0"/>
                    </a:moveTo>
                    <a:cubicBezTo>
                      <a:pt x="863647" y="0"/>
                      <a:pt x="954623" y="75225"/>
                      <a:pt x="954623" y="168020"/>
                    </a:cubicBezTo>
                    <a:cubicBezTo>
                      <a:pt x="954623" y="260814"/>
                      <a:pt x="863647" y="336039"/>
                      <a:pt x="75142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1A1A1A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9050"/>
                <a:ext cx="954623" cy="355089"/>
              </a:xfrm>
              <a:prstGeom prst="rect">
                <a:avLst/>
              </a:prstGeom>
            </p:spPr>
            <p:txBody>
              <a:bodyPr anchor="ctr" rtlCol="false" tIns="18752" lIns="18752" bIns="18752" rIns="18752"/>
              <a:lstStyle/>
              <a:p>
                <a:pPr algn="ctr" marL="0" indent="0" lvl="0">
                  <a:lnSpc>
                    <a:spcPts val="755"/>
                  </a:lnSpc>
                  <a:spcBef>
                    <a:spcPct val="0"/>
                  </a:spcBef>
                </a:p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296400" y="781050"/>
            <a:ext cx="6866887" cy="2508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18"/>
              </a:lnSpc>
              <a:spcBef>
                <a:spcPct val="0"/>
              </a:spcBef>
            </a:pPr>
            <a:r>
              <a:rPr lang="en-US" b="true" sz="6518" strike="noStrike" u="none">
                <a:solidFill>
                  <a:srgbClr val="1A1A1A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Internet Connectivity and Computer Health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296400" y="4286250"/>
            <a:ext cx="5448300" cy="834824"/>
            <a:chOff x="0" y="0"/>
            <a:chExt cx="7264400" cy="111309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7264400" cy="530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89"/>
                </a:lnSpc>
                <a:spcBef>
                  <a:spcPct val="0"/>
                </a:spcBef>
              </a:pPr>
              <a:r>
                <a:rPr lang="en-US" b="true" sz="2574" strike="noStrike" u="none">
                  <a:solidFill>
                    <a:srgbClr val="3A7BD5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Importance of Digital Connectivity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643199"/>
              <a:ext cx="7264400" cy="469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44"/>
                </a:lnSpc>
                <a:spcBef>
                  <a:spcPct val="0"/>
                </a:spcBef>
              </a:pPr>
              <a:r>
                <a:rPr lang="en-US" sz="2370" strike="noStrike" u="none">
                  <a:solidFill>
                    <a:srgbClr val="1A1A1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Staying connected enhances productivity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296400" y="6076950"/>
            <a:ext cx="5448300" cy="834824"/>
            <a:chOff x="0" y="0"/>
            <a:chExt cx="7264400" cy="111309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7264400" cy="530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89"/>
                </a:lnSpc>
                <a:spcBef>
                  <a:spcPct val="0"/>
                </a:spcBef>
              </a:pPr>
              <a:r>
                <a:rPr lang="en-US" b="true" sz="2574" strike="noStrike" u="none">
                  <a:solidFill>
                    <a:srgbClr val="3A7BD5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Understanding Your Devices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643199"/>
              <a:ext cx="7264400" cy="469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44"/>
                </a:lnSpc>
                <a:spcBef>
                  <a:spcPct val="0"/>
                </a:spcBef>
              </a:pPr>
              <a:r>
                <a:rPr lang="en-US" sz="2370" strike="noStrike" u="none">
                  <a:solidFill>
                    <a:srgbClr val="1A1A1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Proper care ensures longevity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296400" y="7867650"/>
            <a:ext cx="5448300" cy="834824"/>
            <a:chOff x="0" y="0"/>
            <a:chExt cx="7264400" cy="111309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7264400" cy="530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89"/>
                </a:lnSpc>
                <a:spcBef>
                  <a:spcPct val="0"/>
                </a:spcBef>
              </a:pPr>
              <a:r>
                <a:rPr lang="en-US" b="true" sz="2574" strike="noStrike" u="none">
                  <a:solidFill>
                    <a:srgbClr val="3A7BD5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Practical Skills for Safety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643199"/>
              <a:ext cx="7264400" cy="469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44"/>
                </a:lnSpc>
                <a:spcBef>
                  <a:spcPct val="0"/>
                </a:spcBef>
              </a:pPr>
              <a:r>
                <a:rPr lang="en-US" sz="2370" strike="noStrike" u="none">
                  <a:solidFill>
                    <a:srgbClr val="1A1A1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Essential for effective computer use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282408" y="-295776"/>
            <a:ext cx="8140533" cy="10878553"/>
            <a:chOff x="0" y="0"/>
            <a:chExt cx="1261182" cy="168537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61182" cy="1685373"/>
            </a:xfrm>
            <a:custGeom>
              <a:avLst/>
              <a:gdLst/>
              <a:ahLst/>
              <a:cxnLst/>
              <a:rect r="r" b="b" t="t" l="l"/>
              <a:pathLst>
                <a:path h="1685373" w="1261182">
                  <a:moveTo>
                    <a:pt x="19021" y="0"/>
                  </a:moveTo>
                  <a:lnTo>
                    <a:pt x="1242161" y="0"/>
                  </a:lnTo>
                  <a:cubicBezTo>
                    <a:pt x="1252666" y="0"/>
                    <a:pt x="1261182" y="8516"/>
                    <a:pt x="1261182" y="19021"/>
                  </a:cubicBezTo>
                  <a:lnTo>
                    <a:pt x="1261182" y="1666352"/>
                  </a:lnTo>
                  <a:cubicBezTo>
                    <a:pt x="1261182" y="1676857"/>
                    <a:pt x="1252666" y="1685373"/>
                    <a:pt x="1242161" y="1685373"/>
                  </a:cubicBezTo>
                  <a:lnTo>
                    <a:pt x="19021" y="1685373"/>
                  </a:lnTo>
                  <a:cubicBezTo>
                    <a:pt x="13976" y="1685373"/>
                    <a:pt x="9138" y="1683369"/>
                    <a:pt x="5571" y="1679802"/>
                  </a:cubicBezTo>
                  <a:cubicBezTo>
                    <a:pt x="2004" y="1676235"/>
                    <a:pt x="0" y="1671396"/>
                    <a:pt x="0" y="1666352"/>
                  </a:cubicBezTo>
                  <a:lnTo>
                    <a:pt x="0" y="19021"/>
                  </a:lnTo>
                  <a:cubicBezTo>
                    <a:pt x="0" y="8516"/>
                    <a:pt x="8516" y="0"/>
                    <a:pt x="19021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391" r="0" b="-391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15493924" y="6934200"/>
            <a:ext cx="3467057" cy="4305236"/>
            <a:chOff x="0" y="0"/>
            <a:chExt cx="4622743" cy="5740315"/>
          </a:xfrm>
        </p:grpSpPr>
        <p:sp>
          <p:nvSpPr>
            <p:cNvPr name="Freeform 15" id="15"/>
            <p:cNvSpPr/>
            <p:nvPr/>
          </p:nvSpPr>
          <p:spPr>
            <a:xfrm flipH="false" flipV="false" rot="-2700000">
              <a:off x="-124706" y="1478676"/>
              <a:ext cx="4872155" cy="1665391"/>
            </a:xfrm>
            <a:custGeom>
              <a:avLst/>
              <a:gdLst/>
              <a:ahLst/>
              <a:cxnLst/>
              <a:rect r="r" b="b" t="t" l="l"/>
              <a:pathLst>
                <a:path h="1665391" w="4872155">
                  <a:moveTo>
                    <a:pt x="0" y="0"/>
                  </a:moveTo>
                  <a:lnTo>
                    <a:pt x="4872155" y="0"/>
                  </a:lnTo>
                  <a:lnTo>
                    <a:pt x="4872155" y="1665391"/>
                  </a:lnTo>
                  <a:lnTo>
                    <a:pt x="0" y="1665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8100000">
              <a:off x="-106337" y="2577879"/>
              <a:ext cx="4835418" cy="1702128"/>
              <a:chOff x="0" y="0"/>
              <a:chExt cx="954623" cy="336039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954623" cy="336039"/>
              </a:xfrm>
              <a:custGeom>
                <a:avLst/>
                <a:gdLst/>
                <a:ahLst/>
                <a:cxnLst/>
                <a:rect r="r" b="b" t="t" l="l"/>
                <a:pathLst>
                  <a:path h="336039" w="954623">
                    <a:moveTo>
                      <a:pt x="751423" y="0"/>
                    </a:moveTo>
                    <a:cubicBezTo>
                      <a:pt x="863647" y="0"/>
                      <a:pt x="954623" y="75225"/>
                      <a:pt x="954623" y="168020"/>
                    </a:cubicBezTo>
                    <a:cubicBezTo>
                      <a:pt x="954623" y="260814"/>
                      <a:pt x="863647" y="336039"/>
                      <a:pt x="75142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1A1A1A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9050"/>
                <a:ext cx="954623" cy="355089"/>
              </a:xfrm>
              <a:prstGeom prst="rect">
                <a:avLst/>
              </a:prstGeom>
            </p:spPr>
            <p:txBody>
              <a:bodyPr anchor="ctr" rtlCol="false" tIns="18752" lIns="18752" bIns="18752" rIns="18752"/>
              <a:lstStyle/>
              <a:p>
                <a:pPr algn="ctr" marL="0" indent="0" lvl="0">
                  <a:lnSpc>
                    <a:spcPts val="755"/>
                  </a:lnSpc>
                  <a:spcBef>
                    <a:spcPct val="0"/>
                  </a:spcBef>
                </a:p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92088" y="7233241"/>
            <a:ext cx="4010025" cy="1733550"/>
            <a:chOff x="0" y="0"/>
            <a:chExt cx="5346700" cy="231140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9525"/>
              <a:ext cx="53467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3A7BD5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Features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863600"/>
              <a:ext cx="5346700" cy="1447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1A1A1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Key features enhance </a:t>
              </a:r>
              <a:r>
                <a:rPr lang="en-US" b="true" sz="2400">
                  <a:solidFill>
                    <a:srgbClr val="1A1A1A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browsing efficiency</a:t>
              </a:r>
              <a:r>
                <a:rPr lang="en-US" sz="2400">
                  <a:solidFill>
                    <a:srgbClr val="1A1A1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and organization.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138988" y="7227883"/>
            <a:ext cx="4010025" cy="1371600"/>
            <a:chOff x="0" y="0"/>
            <a:chExt cx="5346700" cy="182880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53467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3A7BD5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Browsers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863600"/>
              <a:ext cx="5346700" cy="965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1A1A1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Web browsers allow users to </a:t>
              </a:r>
              <a:r>
                <a:rPr lang="en-US" b="true" sz="2400">
                  <a:solidFill>
                    <a:srgbClr val="1A1A1A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navigate the Internet</a:t>
              </a:r>
              <a:r>
                <a:rPr lang="en-US" sz="2400">
                  <a:solidFill>
                    <a:srgbClr val="1A1A1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easily.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38288" y="7233241"/>
            <a:ext cx="4010025" cy="1371600"/>
            <a:chOff x="0" y="0"/>
            <a:chExt cx="5346700" cy="182880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525"/>
              <a:ext cx="53467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3A7BD5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Internet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863600"/>
              <a:ext cx="5346700" cy="965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1A1A1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The Internet is a </a:t>
              </a:r>
              <a:r>
                <a:rPr lang="en-US" b="true" sz="2400">
                  <a:solidFill>
                    <a:srgbClr val="1A1A1A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global network</a:t>
              </a:r>
              <a:r>
                <a:rPr lang="en-US" sz="2400">
                  <a:solidFill>
                    <a:srgbClr val="1A1A1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connecting devices.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66750" y="800100"/>
            <a:ext cx="16954500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99"/>
              </a:lnSpc>
              <a:spcBef>
                <a:spcPct val="0"/>
              </a:spcBef>
            </a:pPr>
            <a:r>
              <a:rPr lang="en-US" b="true" sz="6999" spc="-209" strike="noStrike" u="none">
                <a:solidFill>
                  <a:srgbClr val="1A1A1A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Internet Basics: Understanding Browsers and Uses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66750" y="3352800"/>
            <a:ext cx="5448300" cy="3581400"/>
            <a:chOff x="0" y="0"/>
            <a:chExt cx="1631088" cy="107218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31088" cy="1072184"/>
            </a:xfrm>
            <a:custGeom>
              <a:avLst/>
              <a:gdLst/>
              <a:ahLst/>
              <a:cxnLst/>
              <a:rect r="r" b="b" t="t" l="l"/>
              <a:pathLst>
                <a:path h="1072184" w="1631088">
                  <a:moveTo>
                    <a:pt x="28420" y="0"/>
                  </a:moveTo>
                  <a:lnTo>
                    <a:pt x="1602669" y="0"/>
                  </a:lnTo>
                  <a:cubicBezTo>
                    <a:pt x="1618365" y="0"/>
                    <a:pt x="1631088" y="12724"/>
                    <a:pt x="1631088" y="28420"/>
                  </a:cubicBezTo>
                  <a:lnTo>
                    <a:pt x="1631088" y="1043764"/>
                  </a:lnTo>
                  <a:cubicBezTo>
                    <a:pt x="1631088" y="1059460"/>
                    <a:pt x="1618365" y="1072184"/>
                    <a:pt x="1602669" y="1072184"/>
                  </a:cubicBezTo>
                  <a:lnTo>
                    <a:pt x="28420" y="1072184"/>
                  </a:lnTo>
                  <a:cubicBezTo>
                    <a:pt x="12724" y="1072184"/>
                    <a:pt x="0" y="1059460"/>
                    <a:pt x="0" y="1043764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blipFill>
              <a:blip r:embed="rId2"/>
              <a:stretch>
                <a:fillRect l="-83" t="0" r="-83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6419850" y="3352800"/>
            <a:ext cx="5448300" cy="3581400"/>
            <a:chOff x="0" y="0"/>
            <a:chExt cx="1631088" cy="107218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31088" cy="1072184"/>
            </a:xfrm>
            <a:custGeom>
              <a:avLst/>
              <a:gdLst/>
              <a:ahLst/>
              <a:cxnLst/>
              <a:rect r="r" b="b" t="t" l="l"/>
              <a:pathLst>
                <a:path h="1072184" w="1631088">
                  <a:moveTo>
                    <a:pt x="28420" y="0"/>
                  </a:moveTo>
                  <a:lnTo>
                    <a:pt x="1602669" y="0"/>
                  </a:lnTo>
                  <a:cubicBezTo>
                    <a:pt x="1618365" y="0"/>
                    <a:pt x="1631088" y="12724"/>
                    <a:pt x="1631088" y="28420"/>
                  </a:cubicBezTo>
                  <a:lnTo>
                    <a:pt x="1631088" y="1043764"/>
                  </a:lnTo>
                  <a:cubicBezTo>
                    <a:pt x="1631088" y="1059460"/>
                    <a:pt x="1618365" y="1072184"/>
                    <a:pt x="1602669" y="1072184"/>
                  </a:cubicBezTo>
                  <a:lnTo>
                    <a:pt x="28420" y="1072184"/>
                  </a:lnTo>
                  <a:cubicBezTo>
                    <a:pt x="12724" y="1072184"/>
                    <a:pt x="0" y="1059460"/>
                    <a:pt x="0" y="1043764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blipFill>
              <a:blip r:embed="rId3"/>
              <a:stretch>
                <a:fillRect l="-83" t="0" r="-83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12172950" y="3352800"/>
            <a:ext cx="5448300" cy="3581400"/>
            <a:chOff x="0" y="0"/>
            <a:chExt cx="1631088" cy="107218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631088" cy="1072184"/>
            </a:xfrm>
            <a:custGeom>
              <a:avLst/>
              <a:gdLst/>
              <a:ahLst/>
              <a:cxnLst/>
              <a:rect r="r" b="b" t="t" l="l"/>
              <a:pathLst>
                <a:path h="1072184" w="1631088">
                  <a:moveTo>
                    <a:pt x="28420" y="0"/>
                  </a:moveTo>
                  <a:lnTo>
                    <a:pt x="1602669" y="0"/>
                  </a:lnTo>
                  <a:cubicBezTo>
                    <a:pt x="1618365" y="0"/>
                    <a:pt x="1631088" y="12724"/>
                    <a:pt x="1631088" y="28420"/>
                  </a:cubicBezTo>
                  <a:lnTo>
                    <a:pt x="1631088" y="1043764"/>
                  </a:lnTo>
                  <a:cubicBezTo>
                    <a:pt x="1631088" y="1059460"/>
                    <a:pt x="1618365" y="1072184"/>
                    <a:pt x="1602669" y="1072184"/>
                  </a:cubicBezTo>
                  <a:lnTo>
                    <a:pt x="28420" y="1072184"/>
                  </a:lnTo>
                  <a:cubicBezTo>
                    <a:pt x="12724" y="1072184"/>
                    <a:pt x="0" y="1059460"/>
                    <a:pt x="0" y="1043764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blipFill>
              <a:blip r:embed="rId4"/>
              <a:stretch>
                <a:fillRect l="-83" t="0" r="-83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92088" y="7233241"/>
            <a:ext cx="4010025" cy="1371600"/>
            <a:chOff x="0" y="0"/>
            <a:chExt cx="5346700" cy="182880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9525"/>
              <a:ext cx="53467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3A7BD5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Uses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863600"/>
              <a:ext cx="5346700" cy="965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1A1A1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Essential for education, work, and personal correspondence.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138988" y="7227883"/>
            <a:ext cx="4010025" cy="1371600"/>
            <a:chOff x="0" y="0"/>
            <a:chExt cx="5346700" cy="182880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53467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3A7BD5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Features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863600"/>
              <a:ext cx="5346700" cy="965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1A1A1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Key elements enhance user experience and organization.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38288" y="7233241"/>
            <a:ext cx="4010025" cy="1371600"/>
            <a:chOff x="0" y="0"/>
            <a:chExt cx="5346700" cy="182880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525"/>
              <a:ext cx="53467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3A7BD5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Purpose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863600"/>
              <a:ext cx="5346700" cy="965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1A1A1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Email is a vital communication tool today.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66750" y="800100"/>
            <a:ext cx="16954500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99"/>
              </a:lnSpc>
              <a:spcBef>
                <a:spcPct val="0"/>
              </a:spcBef>
            </a:pPr>
            <a:r>
              <a:rPr lang="en-US" b="true" sz="6999" spc="-209" strike="noStrike" u="none">
                <a:solidFill>
                  <a:srgbClr val="1A1A1A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Introduction to Email and Its Features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66750" y="3352800"/>
            <a:ext cx="5448300" cy="3581400"/>
            <a:chOff x="0" y="0"/>
            <a:chExt cx="1631088" cy="107218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31088" cy="1072184"/>
            </a:xfrm>
            <a:custGeom>
              <a:avLst/>
              <a:gdLst/>
              <a:ahLst/>
              <a:cxnLst/>
              <a:rect r="r" b="b" t="t" l="l"/>
              <a:pathLst>
                <a:path h="1072184" w="1631088">
                  <a:moveTo>
                    <a:pt x="28420" y="0"/>
                  </a:moveTo>
                  <a:lnTo>
                    <a:pt x="1602669" y="0"/>
                  </a:lnTo>
                  <a:cubicBezTo>
                    <a:pt x="1618365" y="0"/>
                    <a:pt x="1631088" y="12724"/>
                    <a:pt x="1631088" y="28420"/>
                  </a:cubicBezTo>
                  <a:lnTo>
                    <a:pt x="1631088" y="1043764"/>
                  </a:lnTo>
                  <a:cubicBezTo>
                    <a:pt x="1631088" y="1059460"/>
                    <a:pt x="1618365" y="1072184"/>
                    <a:pt x="1602669" y="1072184"/>
                  </a:cubicBezTo>
                  <a:lnTo>
                    <a:pt x="28420" y="1072184"/>
                  </a:lnTo>
                  <a:cubicBezTo>
                    <a:pt x="12724" y="1072184"/>
                    <a:pt x="0" y="1059460"/>
                    <a:pt x="0" y="1043764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blipFill>
              <a:blip r:embed="rId2"/>
              <a:stretch>
                <a:fillRect l="-83" t="0" r="-83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6419850" y="3352800"/>
            <a:ext cx="5448300" cy="3581400"/>
            <a:chOff x="0" y="0"/>
            <a:chExt cx="1631088" cy="107218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31088" cy="1072184"/>
            </a:xfrm>
            <a:custGeom>
              <a:avLst/>
              <a:gdLst/>
              <a:ahLst/>
              <a:cxnLst/>
              <a:rect r="r" b="b" t="t" l="l"/>
              <a:pathLst>
                <a:path h="1072184" w="1631088">
                  <a:moveTo>
                    <a:pt x="28420" y="0"/>
                  </a:moveTo>
                  <a:lnTo>
                    <a:pt x="1602669" y="0"/>
                  </a:lnTo>
                  <a:cubicBezTo>
                    <a:pt x="1618365" y="0"/>
                    <a:pt x="1631088" y="12724"/>
                    <a:pt x="1631088" y="28420"/>
                  </a:cubicBezTo>
                  <a:lnTo>
                    <a:pt x="1631088" y="1043764"/>
                  </a:lnTo>
                  <a:cubicBezTo>
                    <a:pt x="1631088" y="1059460"/>
                    <a:pt x="1618365" y="1072184"/>
                    <a:pt x="1602669" y="1072184"/>
                  </a:cubicBezTo>
                  <a:lnTo>
                    <a:pt x="28420" y="1072184"/>
                  </a:lnTo>
                  <a:cubicBezTo>
                    <a:pt x="12724" y="1072184"/>
                    <a:pt x="0" y="1059460"/>
                    <a:pt x="0" y="1043764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blipFill>
              <a:blip r:embed="rId3"/>
              <a:stretch>
                <a:fillRect l="-83" t="0" r="-83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12172950" y="3352800"/>
            <a:ext cx="5448300" cy="3581400"/>
            <a:chOff x="0" y="0"/>
            <a:chExt cx="1631088" cy="107218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631088" cy="1072184"/>
            </a:xfrm>
            <a:custGeom>
              <a:avLst/>
              <a:gdLst/>
              <a:ahLst/>
              <a:cxnLst/>
              <a:rect r="r" b="b" t="t" l="l"/>
              <a:pathLst>
                <a:path h="1072184" w="1631088">
                  <a:moveTo>
                    <a:pt x="28420" y="0"/>
                  </a:moveTo>
                  <a:lnTo>
                    <a:pt x="1602669" y="0"/>
                  </a:lnTo>
                  <a:cubicBezTo>
                    <a:pt x="1618365" y="0"/>
                    <a:pt x="1631088" y="12724"/>
                    <a:pt x="1631088" y="28420"/>
                  </a:cubicBezTo>
                  <a:lnTo>
                    <a:pt x="1631088" y="1043764"/>
                  </a:lnTo>
                  <a:cubicBezTo>
                    <a:pt x="1631088" y="1059460"/>
                    <a:pt x="1618365" y="1072184"/>
                    <a:pt x="1602669" y="1072184"/>
                  </a:cubicBezTo>
                  <a:lnTo>
                    <a:pt x="28420" y="1072184"/>
                  </a:lnTo>
                  <a:cubicBezTo>
                    <a:pt x="12724" y="1072184"/>
                    <a:pt x="0" y="1059460"/>
                    <a:pt x="0" y="1043764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blipFill>
              <a:blip r:embed="rId4"/>
              <a:stretch>
                <a:fillRect l="-83" t="0" r="-83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92088" y="7233241"/>
            <a:ext cx="4010025" cy="1371600"/>
            <a:chOff x="0" y="0"/>
            <a:chExt cx="5346700" cy="182880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9525"/>
              <a:ext cx="53467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3A7BD5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Sharing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863600"/>
              <a:ext cx="5346700" cy="965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1A1A1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Avoid sharing personal info publicly on platforms.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138988" y="7227883"/>
            <a:ext cx="4010025" cy="1371600"/>
            <a:chOff x="0" y="0"/>
            <a:chExt cx="5346700" cy="182880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53467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3A7BD5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Passwords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863600"/>
              <a:ext cx="5346700" cy="965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1A1A1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Use strong, unique passwords for all accounts.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38288" y="7233241"/>
            <a:ext cx="4010025" cy="1371600"/>
            <a:chOff x="0" y="0"/>
            <a:chExt cx="5346700" cy="182880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525"/>
              <a:ext cx="53467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3A7BD5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Importance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863600"/>
              <a:ext cx="5346700" cy="965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1A1A1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Online safety helps avoid identity theft risks.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66750" y="800100"/>
            <a:ext cx="16954500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99"/>
              </a:lnSpc>
              <a:spcBef>
                <a:spcPct val="0"/>
              </a:spcBef>
            </a:pPr>
            <a:r>
              <a:rPr lang="en-US" b="true" sz="6999" spc="-209" strike="noStrike" u="none">
                <a:solidFill>
                  <a:srgbClr val="1A1A1A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Online Safety Essentials: Protecting Yourself Online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66750" y="3352800"/>
            <a:ext cx="5448300" cy="3581400"/>
            <a:chOff x="0" y="0"/>
            <a:chExt cx="1631088" cy="107218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31088" cy="1072184"/>
            </a:xfrm>
            <a:custGeom>
              <a:avLst/>
              <a:gdLst/>
              <a:ahLst/>
              <a:cxnLst/>
              <a:rect r="r" b="b" t="t" l="l"/>
              <a:pathLst>
                <a:path h="1072184" w="1631088">
                  <a:moveTo>
                    <a:pt x="28420" y="0"/>
                  </a:moveTo>
                  <a:lnTo>
                    <a:pt x="1602669" y="0"/>
                  </a:lnTo>
                  <a:cubicBezTo>
                    <a:pt x="1618365" y="0"/>
                    <a:pt x="1631088" y="12724"/>
                    <a:pt x="1631088" y="28420"/>
                  </a:cubicBezTo>
                  <a:lnTo>
                    <a:pt x="1631088" y="1043764"/>
                  </a:lnTo>
                  <a:cubicBezTo>
                    <a:pt x="1631088" y="1059460"/>
                    <a:pt x="1618365" y="1072184"/>
                    <a:pt x="1602669" y="1072184"/>
                  </a:cubicBezTo>
                  <a:lnTo>
                    <a:pt x="28420" y="1072184"/>
                  </a:lnTo>
                  <a:cubicBezTo>
                    <a:pt x="12724" y="1072184"/>
                    <a:pt x="0" y="1059460"/>
                    <a:pt x="0" y="1043764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blipFill>
              <a:blip r:embed="rId2"/>
              <a:stretch>
                <a:fillRect l="-83" t="0" r="-83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6419850" y="3352800"/>
            <a:ext cx="5448300" cy="3581400"/>
            <a:chOff x="0" y="0"/>
            <a:chExt cx="1631088" cy="107218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31088" cy="1072184"/>
            </a:xfrm>
            <a:custGeom>
              <a:avLst/>
              <a:gdLst/>
              <a:ahLst/>
              <a:cxnLst/>
              <a:rect r="r" b="b" t="t" l="l"/>
              <a:pathLst>
                <a:path h="1072184" w="1631088">
                  <a:moveTo>
                    <a:pt x="28420" y="0"/>
                  </a:moveTo>
                  <a:lnTo>
                    <a:pt x="1602669" y="0"/>
                  </a:lnTo>
                  <a:cubicBezTo>
                    <a:pt x="1618365" y="0"/>
                    <a:pt x="1631088" y="12724"/>
                    <a:pt x="1631088" y="28420"/>
                  </a:cubicBezTo>
                  <a:lnTo>
                    <a:pt x="1631088" y="1043764"/>
                  </a:lnTo>
                  <a:cubicBezTo>
                    <a:pt x="1631088" y="1059460"/>
                    <a:pt x="1618365" y="1072184"/>
                    <a:pt x="1602669" y="1072184"/>
                  </a:cubicBezTo>
                  <a:lnTo>
                    <a:pt x="28420" y="1072184"/>
                  </a:lnTo>
                  <a:cubicBezTo>
                    <a:pt x="12724" y="1072184"/>
                    <a:pt x="0" y="1059460"/>
                    <a:pt x="0" y="1043764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blipFill>
              <a:blip r:embed="rId3"/>
              <a:stretch>
                <a:fillRect l="-83" t="0" r="-83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12172950" y="3352800"/>
            <a:ext cx="5448300" cy="3581400"/>
            <a:chOff x="0" y="0"/>
            <a:chExt cx="1631088" cy="107218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631088" cy="1072184"/>
            </a:xfrm>
            <a:custGeom>
              <a:avLst/>
              <a:gdLst/>
              <a:ahLst/>
              <a:cxnLst/>
              <a:rect r="r" b="b" t="t" l="l"/>
              <a:pathLst>
                <a:path h="1072184" w="1631088">
                  <a:moveTo>
                    <a:pt x="28420" y="0"/>
                  </a:moveTo>
                  <a:lnTo>
                    <a:pt x="1602669" y="0"/>
                  </a:lnTo>
                  <a:cubicBezTo>
                    <a:pt x="1618365" y="0"/>
                    <a:pt x="1631088" y="12724"/>
                    <a:pt x="1631088" y="28420"/>
                  </a:cubicBezTo>
                  <a:lnTo>
                    <a:pt x="1631088" y="1043764"/>
                  </a:lnTo>
                  <a:cubicBezTo>
                    <a:pt x="1631088" y="1059460"/>
                    <a:pt x="1618365" y="1072184"/>
                    <a:pt x="1602669" y="1072184"/>
                  </a:cubicBezTo>
                  <a:lnTo>
                    <a:pt x="28420" y="1072184"/>
                  </a:lnTo>
                  <a:cubicBezTo>
                    <a:pt x="12724" y="1072184"/>
                    <a:pt x="0" y="1059460"/>
                    <a:pt x="0" y="1043764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blipFill>
              <a:blip r:embed="rId4"/>
              <a:stretch>
                <a:fillRect l="-83" t="0" r="-83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92088" y="7233241"/>
            <a:ext cx="4010025" cy="1371600"/>
            <a:chOff x="0" y="0"/>
            <a:chExt cx="5346700" cy="182880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9525"/>
              <a:ext cx="53467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3A7BD5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Children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863600"/>
              <a:ext cx="5346700" cy="965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1A1A1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Ensure children access the internet in safe environments.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138988" y="7227883"/>
            <a:ext cx="4010025" cy="1371600"/>
            <a:chOff x="0" y="0"/>
            <a:chExt cx="5346700" cy="182880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53467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3A7BD5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Browsing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863600"/>
              <a:ext cx="5346700" cy="965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1A1A1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Practice safe browsing habits to avoid threats.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38288" y="7233241"/>
            <a:ext cx="4010025" cy="1733550"/>
            <a:chOff x="0" y="0"/>
            <a:chExt cx="5346700" cy="231140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525"/>
              <a:ext cx="53467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3A7BD5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Antivirus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863600"/>
              <a:ext cx="5346700" cy="1447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1A1A1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Regularly update your antivirus software for protection.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66750" y="800100"/>
            <a:ext cx="16954500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99"/>
              </a:lnSpc>
              <a:spcBef>
                <a:spcPct val="0"/>
              </a:spcBef>
            </a:pPr>
            <a:r>
              <a:rPr lang="en-US" b="true" sz="6999" spc="-209" strike="noStrike" u="none">
                <a:solidFill>
                  <a:srgbClr val="1A1A1A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Online Safety: Protecting Your Digital Experience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66750" y="3352800"/>
            <a:ext cx="5448300" cy="3581400"/>
            <a:chOff x="0" y="0"/>
            <a:chExt cx="1631088" cy="107218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31088" cy="1072184"/>
            </a:xfrm>
            <a:custGeom>
              <a:avLst/>
              <a:gdLst/>
              <a:ahLst/>
              <a:cxnLst/>
              <a:rect r="r" b="b" t="t" l="l"/>
              <a:pathLst>
                <a:path h="1072184" w="1631088">
                  <a:moveTo>
                    <a:pt x="28420" y="0"/>
                  </a:moveTo>
                  <a:lnTo>
                    <a:pt x="1602669" y="0"/>
                  </a:lnTo>
                  <a:cubicBezTo>
                    <a:pt x="1618365" y="0"/>
                    <a:pt x="1631088" y="12724"/>
                    <a:pt x="1631088" y="28420"/>
                  </a:cubicBezTo>
                  <a:lnTo>
                    <a:pt x="1631088" y="1043764"/>
                  </a:lnTo>
                  <a:cubicBezTo>
                    <a:pt x="1631088" y="1059460"/>
                    <a:pt x="1618365" y="1072184"/>
                    <a:pt x="1602669" y="1072184"/>
                  </a:cubicBezTo>
                  <a:lnTo>
                    <a:pt x="28420" y="1072184"/>
                  </a:lnTo>
                  <a:cubicBezTo>
                    <a:pt x="12724" y="1072184"/>
                    <a:pt x="0" y="1059460"/>
                    <a:pt x="0" y="1043764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blipFill>
              <a:blip r:embed="rId2"/>
              <a:stretch>
                <a:fillRect l="-83" t="0" r="-83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6419850" y="3352800"/>
            <a:ext cx="5448300" cy="3581400"/>
            <a:chOff x="0" y="0"/>
            <a:chExt cx="1631088" cy="107218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31088" cy="1072184"/>
            </a:xfrm>
            <a:custGeom>
              <a:avLst/>
              <a:gdLst/>
              <a:ahLst/>
              <a:cxnLst/>
              <a:rect r="r" b="b" t="t" l="l"/>
              <a:pathLst>
                <a:path h="1072184" w="1631088">
                  <a:moveTo>
                    <a:pt x="28420" y="0"/>
                  </a:moveTo>
                  <a:lnTo>
                    <a:pt x="1602669" y="0"/>
                  </a:lnTo>
                  <a:cubicBezTo>
                    <a:pt x="1618365" y="0"/>
                    <a:pt x="1631088" y="12724"/>
                    <a:pt x="1631088" y="28420"/>
                  </a:cubicBezTo>
                  <a:lnTo>
                    <a:pt x="1631088" y="1043764"/>
                  </a:lnTo>
                  <a:cubicBezTo>
                    <a:pt x="1631088" y="1059460"/>
                    <a:pt x="1618365" y="1072184"/>
                    <a:pt x="1602669" y="1072184"/>
                  </a:cubicBezTo>
                  <a:lnTo>
                    <a:pt x="28420" y="1072184"/>
                  </a:lnTo>
                  <a:cubicBezTo>
                    <a:pt x="12724" y="1072184"/>
                    <a:pt x="0" y="1059460"/>
                    <a:pt x="0" y="1043764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blipFill>
              <a:blip r:embed="rId3"/>
              <a:stretch>
                <a:fillRect l="-83" t="0" r="-83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12172950" y="3352800"/>
            <a:ext cx="5448300" cy="3581400"/>
            <a:chOff x="0" y="0"/>
            <a:chExt cx="1631088" cy="107218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631088" cy="1072184"/>
            </a:xfrm>
            <a:custGeom>
              <a:avLst/>
              <a:gdLst/>
              <a:ahLst/>
              <a:cxnLst/>
              <a:rect r="r" b="b" t="t" l="l"/>
              <a:pathLst>
                <a:path h="1072184" w="1631088">
                  <a:moveTo>
                    <a:pt x="28420" y="0"/>
                  </a:moveTo>
                  <a:lnTo>
                    <a:pt x="1602669" y="0"/>
                  </a:lnTo>
                  <a:cubicBezTo>
                    <a:pt x="1618365" y="0"/>
                    <a:pt x="1631088" y="12724"/>
                    <a:pt x="1631088" y="28420"/>
                  </a:cubicBezTo>
                  <a:lnTo>
                    <a:pt x="1631088" y="1043764"/>
                  </a:lnTo>
                  <a:cubicBezTo>
                    <a:pt x="1631088" y="1059460"/>
                    <a:pt x="1618365" y="1072184"/>
                    <a:pt x="1602669" y="1072184"/>
                  </a:cubicBezTo>
                  <a:lnTo>
                    <a:pt x="28420" y="1072184"/>
                  </a:lnTo>
                  <a:cubicBezTo>
                    <a:pt x="12724" y="1072184"/>
                    <a:pt x="0" y="1059460"/>
                    <a:pt x="0" y="1043764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blipFill>
              <a:blip r:embed="rId4"/>
              <a:stretch>
                <a:fillRect l="-83" t="0" r="-83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92088" y="7233241"/>
            <a:ext cx="4010025" cy="1371600"/>
            <a:chOff x="0" y="0"/>
            <a:chExt cx="5346700" cy="182880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9525"/>
              <a:ext cx="53467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3A7BD5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Handling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863600"/>
              <a:ext cx="5346700" cy="965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1A1A1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Gentle handling maintains device integrity and function.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138988" y="7227883"/>
            <a:ext cx="4010025" cy="1371600"/>
            <a:chOff x="0" y="0"/>
            <a:chExt cx="5346700" cy="182880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53467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3A7BD5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Ventilation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863600"/>
              <a:ext cx="5346700" cy="965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1A1A1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Ensuring airflow prevents overheating and damage.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38288" y="7233241"/>
            <a:ext cx="4010025" cy="1733550"/>
            <a:chOff x="0" y="0"/>
            <a:chExt cx="5346700" cy="231140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525"/>
              <a:ext cx="53467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3A7BD5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Cleaning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863600"/>
              <a:ext cx="5346700" cy="1447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1A1A1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Regular cleaning extends component longevity and performance.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66750" y="800100"/>
            <a:ext cx="16954500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99"/>
              </a:lnSpc>
              <a:spcBef>
                <a:spcPct val="0"/>
              </a:spcBef>
            </a:pPr>
            <a:r>
              <a:rPr lang="en-US" b="true" sz="6999" spc="-209" strike="noStrike" u="none">
                <a:solidFill>
                  <a:srgbClr val="1A1A1A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Essential Tips for Hardware Care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66750" y="3352800"/>
            <a:ext cx="5448300" cy="3581400"/>
            <a:chOff x="0" y="0"/>
            <a:chExt cx="1631088" cy="107218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31088" cy="1072184"/>
            </a:xfrm>
            <a:custGeom>
              <a:avLst/>
              <a:gdLst/>
              <a:ahLst/>
              <a:cxnLst/>
              <a:rect r="r" b="b" t="t" l="l"/>
              <a:pathLst>
                <a:path h="1072184" w="1631088">
                  <a:moveTo>
                    <a:pt x="28420" y="0"/>
                  </a:moveTo>
                  <a:lnTo>
                    <a:pt x="1602669" y="0"/>
                  </a:lnTo>
                  <a:cubicBezTo>
                    <a:pt x="1618365" y="0"/>
                    <a:pt x="1631088" y="12724"/>
                    <a:pt x="1631088" y="28420"/>
                  </a:cubicBezTo>
                  <a:lnTo>
                    <a:pt x="1631088" y="1043764"/>
                  </a:lnTo>
                  <a:cubicBezTo>
                    <a:pt x="1631088" y="1059460"/>
                    <a:pt x="1618365" y="1072184"/>
                    <a:pt x="1602669" y="1072184"/>
                  </a:cubicBezTo>
                  <a:lnTo>
                    <a:pt x="28420" y="1072184"/>
                  </a:lnTo>
                  <a:cubicBezTo>
                    <a:pt x="12724" y="1072184"/>
                    <a:pt x="0" y="1059460"/>
                    <a:pt x="0" y="1043764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blipFill>
              <a:blip r:embed="rId2"/>
              <a:stretch>
                <a:fillRect l="-83" t="0" r="-83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6419850" y="3352800"/>
            <a:ext cx="5448300" cy="3581400"/>
            <a:chOff x="0" y="0"/>
            <a:chExt cx="1631088" cy="107218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31088" cy="1072184"/>
            </a:xfrm>
            <a:custGeom>
              <a:avLst/>
              <a:gdLst/>
              <a:ahLst/>
              <a:cxnLst/>
              <a:rect r="r" b="b" t="t" l="l"/>
              <a:pathLst>
                <a:path h="1072184" w="1631088">
                  <a:moveTo>
                    <a:pt x="28420" y="0"/>
                  </a:moveTo>
                  <a:lnTo>
                    <a:pt x="1602669" y="0"/>
                  </a:lnTo>
                  <a:cubicBezTo>
                    <a:pt x="1618365" y="0"/>
                    <a:pt x="1631088" y="12724"/>
                    <a:pt x="1631088" y="28420"/>
                  </a:cubicBezTo>
                  <a:lnTo>
                    <a:pt x="1631088" y="1043764"/>
                  </a:lnTo>
                  <a:cubicBezTo>
                    <a:pt x="1631088" y="1059460"/>
                    <a:pt x="1618365" y="1072184"/>
                    <a:pt x="1602669" y="1072184"/>
                  </a:cubicBezTo>
                  <a:lnTo>
                    <a:pt x="28420" y="1072184"/>
                  </a:lnTo>
                  <a:cubicBezTo>
                    <a:pt x="12724" y="1072184"/>
                    <a:pt x="0" y="1059460"/>
                    <a:pt x="0" y="1043764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blipFill>
              <a:blip r:embed="rId3"/>
              <a:stretch>
                <a:fillRect l="-83" t="0" r="-83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12172950" y="3352800"/>
            <a:ext cx="5448300" cy="3581400"/>
            <a:chOff x="0" y="0"/>
            <a:chExt cx="1631088" cy="107218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631088" cy="1072184"/>
            </a:xfrm>
            <a:custGeom>
              <a:avLst/>
              <a:gdLst/>
              <a:ahLst/>
              <a:cxnLst/>
              <a:rect r="r" b="b" t="t" l="l"/>
              <a:pathLst>
                <a:path h="1072184" w="1631088">
                  <a:moveTo>
                    <a:pt x="28420" y="0"/>
                  </a:moveTo>
                  <a:lnTo>
                    <a:pt x="1602669" y="0"/>
                  </a:lnTo>
                  <a:cubicBezTo>
                    <a:pt x="1618365" y="0"/>
                    <a:pt x="1631088" y="12724"/>
                    <a:pt x="1631088" y="28420"/>
                  </a:cubicBezTo>
                  <a:lnTo>
                    <a:pt x="1631088" y="1043764"/>
                  </a:lnTo>
                  <a:cubicBezTo>
                    <a:pt x="1631088" y="1059460"/>
                    <a:pt x="1618365" y="1072184"/>
                    <a:pt x="1602669" y="1072184"/>
                  </a:cubicBezTo>
                  <a:lnTo>
                    <a:pt x="28420" y="1072184"/>
                  </a:lnTo>
                  <a:cubicBezTo>
                    <a:pt x="12724" y="1072184"/>
                    <a:pt x="0" y="1059460"/>
                    <a:pt x="0" y="1043764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blipFill>
              <a:blip r:embed="rId4"/>
              <a:stretch>
                <a:fillRect l="-83" t="0" r="-83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92088" y="7233241"/>
            <a:ext cx="4010025" cy="1371600"/>
            <a:chOff x="0" y="0"/>
            <a:chExt cx="5346700" cy="182880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9525"/>
              <a:ext cx="53467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3A7BD5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Consequences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863600"/>
              <a:ext cx="5346700" cy="965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1A1A1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Virus infections can lead to data loss and errors.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138988" y="7227883"/>
            <a:ext cx="4010025" cy="1371600"/>
            <a:chOff x="0" y="0"/>
            <a:chExt cx="5346700" cy="182880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53467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3A7BD5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Scheduling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863600"/>
              <a:ext cx="5346700" cy="965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1A1A1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Regular scans help maintain optimal computer health.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38288" y="7233241"/>
            <a:ext cx="4010025" cy="1733550"/>
            <a:chOff x="0" y="0"/>
            <a:chExt cx="5346700" cy="231140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525"/>
              <a:ext cx="53467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3A7BD5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Basics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863600"/>
              <a:ext cx="5346700" cy="1447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1A1A1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Understanding essential virus protection measures is crucial.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66750" y="800100"/>
            <a:ext cx="16954500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99"/>
              </a:lnSpc>
              <a:spcBef>
                <a:spcPct val="0"/>
              </a:spcBef>
            </a:pPr>
            <a:r>
              <a:rPr lang="en-US" b="true" sz="6999" spc="-209" strike="noStrike" u="none">
                <a:solidFill>
                  <a:srgbClr val="1A1A1A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Virus Protection and Scanning Essentials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66750" y="3352800"/>
            <a:ext cx="5448300" cy="3581400"/>
            <a:chOff x="0" y="0"/>
            <a:chExt cx="1631088" cy="107218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31088" cy="1072184"/>
            </a:xfrm>
            <a:custGeom>
              <a:avLst/>
              <a:gdLst/>
              <a:ahLst/>
              <a:cxnLst/>
              <a:rect r="r" b="b" t="t" l="l"/>
              <a:pathLst>
                <a:path h="1072184" w="1631088">
                  <a:moveTo>
                    <a:pt x="28420" y="0"/>
                  </a:moveTo>
                  <a:lnTo>
                    <a:pt x="1602669" y="0"/>
                  </a:lnTo>
                  <a:cubicBezTo>
                    <a:pt x="1618365" y="0"/>
                    <a:pt x="1631088" y="12724"/>
                    <a:pt x="1631088" y="28420"/>
                  </a:cubicBezTo>
                  <a:lnTo>
                    <a:pt x="1631088" y="1043764"/>
                  </a:lnTo>
                  <a:cubicBezTo>
                    <a:pt x="1631088" y="1059460"/>
                    <a:pt x="1618365" y="1072184"/>
                    <a:pt x="1602669" y="1072184"/>
                  </a:cubicBezTo>
                  <a:lnTo>
                    <a:pt x="28420" y="1072184"/>
                  </a:lnTo>
                  <a:cubicBezTo>
                    <a:pt x="12724" y="1072184"/>
                    <a:pt x="0" y="1059460"/>
                    <a:pt x="0" y="1043764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blipFill>
              <a:blip r:embed="rId2"/>
              <a:stretch>
                <a:fillRect l="-83" t="0" r="-83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6419850" y="3352800"/>
            <a:ext cx="5448300" cy="3581400"/>
            <a:chOff x="0" y="0"/>
            <a:chExt cx="1631088" cy="107218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31088" cy="1072184"/>
            </a:xfrm>
            <a:custGeom>
              <a:avLst/>
              <a:gdLst/>
              <a:ahLst/>
              <a:cxnLst/>
              <a:rect r="r" b="b" t="t" l="l"/>
              <a:pathLst>
                <a:path h="1072184" w="1631088">
                  <a:moveTo>
                    <a:pt x="28420" y="0"/>
                  </a:moveTo>
                  <a:lnTo>
                    <a:pt x="1602669" y="0"/>
                  </a:lnTo>
                  <a:cubicBezTo>
                    <a:pt x="1618365" y="0"/>
                    <a:pt x="1631088" y="12724"/>
                    <a:pt x="1631088" y="28420"/>
                  </a:cubicBezTo>
                  <a:lnTo>
                    <a:pt x="1631088" y="1043764"/>
                  </a:lnTo>
                  <a:cubicBezTo>
                    <a:pt x="1631088" y="1059460"/>
                    <a:pt x="1618365" y="1072184"/>
                    <a:pt x="1602669" y="1072184"/>
                  </a:cubicBezTo>
                  <a:lnTo>
                    <a:pt x="28420" y="1072184"/>
                  </a:lnTo>
                  <a:cubicBezTo>
                    <a:pt x="12724" y="1072184"/>
                    <a:pt x="0" y="1059460"/>
                    <a:pt x="0" y="1043764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blipFill>
              <a:blip r:embed="rId3"/>
              <a:stretch>
                <a:fillRect l="-83" t="0" r="-83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12172950" y="3352800"/>
            <a:ext cx="5448300" cy="3581400"/>
            <a:chOff x="0" y="0"/>
            <a:chExt cx="1631088" cy="107218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631088" cy="1072184"/>
            </a:xfrm>
            <a:custGeom>
              <a:avLst/>
              <a:gdLst/>
              <a:ahLst/>
              <a:cxnLst/>
              <a:rect r="r" b="b" t="t" l="l"/>
              <a:pathLst>
                <a:path h="1072184" w="1631088">
                  <a:moveTo>
                    <a:pt x="28420" y="0"/>
                  </a:moveTo>
                  <a:lnTo>
                    <a:pt x="1602669" y="0"/>
                  </a:lnTo>
                  <a:cubicBezTo>
                    <a:pt x="1618365" y="0"/>
                    <a:pt x="1631088" y="12724"/>
                    <a:pt x="1631088" y="28420"/>
                  </a:cubicBezTo>
                  <a:lnTo>
                    <a:pt x="1631088" y="1043764"/>
                  </a:lnTo>
                  <a:cubicBezTo>
                    <a:pt x="1631088" y="1059460"/>
                    <a:pt x="1618365" y="1072184"/>
                    <a:pt x="1602669" y="1072184"/>
                  </a:cubicBezTo>
                  <a:lnTo>
                    <a:pt x="28420" y="1072184"/>
                  </a:lnTo>
                  <a:cubicBezTo>
                    <a:pt x="12724" y="1072184"/>
                    <a:pt x="0" y="1059460"/>
                    <a:pt x="0" y="1043764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blipFill>
              <a:blip r:embed="rId4"/>
              <a:stretch>
                <a:fillRect l="-83" t="0" r="-83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92088" y="7233241"/>
            <a:ext cx="4010025" cy="1733550"/>
            <a:chOff x="0" y="0"/>
            <a:chExt cx="5346700" cy="231140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9525"/>
              <a:ext cx="53467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3A7BD5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Check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863600"/>
              <a:ext cx="5346700" cy="1447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1A1A1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Verify connections to resolve internet or hardware problems.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138988" y="7227883"/>
            <a:ext cx="4010025" cy="1371600"/>
            <a:chOff x="0" y="0"/>
            <a:chExt cx="5346700" cy="182880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53467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3A7BD5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Update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863600"/>
              <a:ext cx="5346700" cy="965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1A1A1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Ensure software is up-to-date for optimal performance.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38288" y="7233241"/>
            <a:ext cx="4010025" cy="1371600"/>
            <a:chOff x="0" y="0"/>
            <a:chExt cx="5346700" cy="182880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525"/>
              <a:ext cx="53467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3A7BD5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Slow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863600"/>
              <a:ext cx="5346700" cy="965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1A1A1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Restart the computer to clear temporary issues.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66750" y="800100"/>
            <a:ext cx="16954500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99"/>
              </a:lnSpc>
              <a:spcBef>
                <a:spcPct val="0"/>
              </a:spcBef>
            </a:pPr>
            <a:r>
              <a:rPr lang="en-US" b="true" sz="6999" spc="-209" strike="noStrike" u="none">
                <a:solidFill>
                  <a:srgbClr val="1A1A1A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Troubleshooting Common Computer Issues and Steps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66750" y="3352800"/>
            <a:ext cx="5448300" cy="3581400"/>
            <a:chOff x="0" y="0"/>
            <a:chExt cx="1631088" cy="107218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31088" cy="1072184"/>
            </a:xfrm>
            <a:custGeom>
              <a:avLst/>
              <a:gdLst/>
              <a:ahLst/>
              <a:cxnLst/>
              <a:rect r="r" b="b" t="t" l="l"/>
              <a:pathLst>
                <a:path h="1072184" w="1631088">
                  <a:moveTo>
                    <a:pt x="28420" y="0"/>
                  </a:moveTo>
                  <a:lnTo>
                    <a:pt x="1602669" y="0"/>
                  </a:lnTo>
                  <a:cubicBezTo>
                    <a:pt x="1618365" y="0"/>
                    <a:pt x="1631088" y="12724"/>
                    <a:pt x="1631088" y="28420"/>
                  </a:cubicBezTo>
                  <a:lnTo>
                    <a:pt x="1631088" y="1043764"/>
                  </a:lnTo>
                  <a:cubicBezTo>
                    <a:pt x="1631088" y="1059460"/>
                    <a:pt x="1618365" y="1072184"/>
                    <a:pt x="1602669" y="1072184"/>
                  </a:cubicBezTo>
                  <a:lnTo>
                    <a:pt x="28420" y="1072184"/>
                  </a:lnTo>
                  <a:cubicBezTo>
                    <a:pt x="12724" y="1072184"/>
                    <a:pt x="0" y="1059460"/>
                    <a:pt x="0" y="1043764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blipFill>
              <a:blip r:embed="rId2"/>
              <a:stretch>
                <a:fillRect l="-83" t="0" r="-83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6419850" y="3352800"/>
            <a:ext cx="5448300" cy="3581400"/>
            <a:chOff x="0" y="0"/>
            <a:chExt cx="1631088" cy="107218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31088" cy="1072184"/>
            </a:xfrm>
            <a:custGeom>
              <a:avLst/>
              <a:gdLst/>
              <a:ahLst/>
              <a:cxnLst/>
              <a:rect r="r" b="b" t="t" l="l"/>
              <a:pathLst>
                <a:path h="1072184" w="1631088">
                  <a:moveTo>
                    <a:pt x="28420" y="0"/>
                  </a:moveTo>
                  <a:lnTo>
                    <a:pt x="1602669" y="0"/>
                  </a:lnTo>
                  <a:cubicBezTo>
                    <a:pt x="1618365" y="0"/>
                    <a:pt x="1631088" y="12724"/>
                    <a:pt x="1631088" y="28420"/>
                  </a:cubicBezTo>
                  <a:lnTo>
                    <a:pt x="1631088" y="1043764"/>
                  </a:lnTo>
                  <a:cubicBezTo>
                    <a:pt x="1631088" y="1059460"/>
                    <a:pt x="1618365" y="1072184"/>
                    <a:pt x="1602669" y="1072184"/>
                  </a:cubicBezTo>
                  <a:lnTo>
                    <a:pt x="28420" y="1072184"/>
                  </a:lnTo>
                  <a:cubicBezTo>
                    <a:pt x="12724" y="1072184"/>
                    <a:pt x="0" y="1059460"/>
                    <a:pt x="0" y="1043764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blipFill>
              <a:blip r:embed="rId3"/>
              <a:stretch>
                <a:fillRect l="-83" t="0" r="-83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12172950" y="3352800"/>
            <a:ext cx="5448300" cy="3581400"/>
            <a:chOff x="0" y="0"/>
            <a:chExt cx="1631088" cy="107218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631088" cy="1072184"/>
            </a:xfrm>
            <a:custGeom>
              <a:avLst/>
              <a:gdLst/>
              <a:ahLst/>
              <a:cxnLst/>
              <a:rect r="r" b="b" t="t" l="l"/>
              <a:pathLst>
                <a:path h="1072184" w="1631088">
                  <a:moveTo>
                    <a:pt x="28420" y="0"/>
                  </a:moveTo>
                  <a:lnTo>
                    <a:pt x="1602669" y="0"/>
                  </a:lnTo>
                  <a:cubicBezTo>
                    <a:pt x="1618365" y="0"/>
                    <a:pt x="1631088" y="12724"/>
                    <a:pt x="1631088" y="28420"/>
                  </a:cubicBezTo>
                  <a:lnTo>
                    <a:pt x="1631088" y="1043764"/>
                  </a:lnTo>
                  <a:cubicBezTo>
                    <a:pt x="1631088" y="1059460"/>
                    <a:pt x="1618365" y="1072184"/>
                    <a:pt x="1602669" y="1072184"/>
                  </a:cubicBezTo>
                  <a:lnTo>
                    <a:pt x="28420" y="1072184"/>
                  </a:lnTo>
                  <a:cubicBezTo>
                    <a:pt x="12724" y="1072184"/>
                    <a:pt x="0" y="1059460"/>
                    <a:pt x="0" y="1043764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blipFill>
              <a:blip r:embed="rId4"/>
              <a:stretch>
                <a:fillRect l="-83" t="0" r="-83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Internet Basics: Computer Care &amp; Safety</dc:description>
  <dc:identifier>DAG_y76ewZg</dc:identifier>
  <dcterms:modified xsi:type="dcterms:W3CDTF">2011-08-01T06:04:30Z</dcterms:modified>
  <cp:revision>1</cp:revision>
  <dc:title>Presentation - Internet Basics: Computer Care &amp; Safety</dc:title>
</cp:coreProperties>
</file>